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PT Serif"/>
      <p:regular r:id="rId12"/>
    </p:embeddedFont>
    <p:embeddedFont>
      <p:font typeface="PT Serif"/>
      <p:regular r:id="rId13"/>
    </p:embeddedFont>
    <p:embeddedFont>
      <p:font typeface="PT Serif"/>
      <p:regular r:id="rId14"/>
    </p:embeddedFont>
    <p:embeddedFont>
      <p:font typeface="PT Serif"/>
      <p:regular r:id="rId15"/>
    </p:embeddedFont>
    <p:embeddedFont>
      <p:font typeface="DM Sans"/>
      <p:regular r:id="rId16"/>
    </p:embeddedFont>
    <p:embeddedFont>
      <p:font typeface="DM Sans"/>
      <p:regular r:id="rId17"/>
    </p:embeddedFont>
    <p:embeddedFont>
      <p:font typeface="DM Sans"/>
      <p:regular r:id="rId18"/>
    </p:embeddedFont>
    <p:embeddedFont>
      <p:font typeface="DM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slideLayout" Target="../slideLayouts/slideLayout5.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37736"/>
            <a:ext cx="7556421" cy="1953816"/>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Web-Based Event Scheduling and Facilities Management System</a:t>
            </a:r>
            <a:endParaRPr lang="en-US" sz="4100" dirty="0"/>
          </a:p>
        </p:txBody>
      </p:sp>
      <p:sp>
        <p:nvSpPr>
          <p:cNvPr id="4" name="Text 1"/>
          <p:cNvSpPr/>
          <p:nvPr/>
        </p:nvSpPr>
        <p:spPr>
          <a:xfrm>
            <a:off x="6280190" y="4870847"/>
            <a:ext cx="6841688" cy="521017"/>
          </a:xfrm>
          <a:prstGeom prst="rect">
            <a:avLst/>
          </a:prstGeom>
          <a:noFill/>
          <a:ln/>
        </p:spPr>
        <p:txBody>
          <a:bodyPr wrap="none" lIns="0" tIns="0" rIns="0" bIns="0" rtlCol="0" anchor="t"/>
          <a:lstStyle/>
          <a:p>
            <a:pPr algn="l" indent="0" marL="0">
              <a:lnSpc>
                <a:spcPts val="4100"/>
              </a:lnSpc>
              <a:buNone/>
            </a:pPr>
            <a:r>
              <a:rPr lang="en-US" sz="3250" dirty="0">
                <a:solidFill>
                  <a:srgbClr val="020202"/>
                </a:solidFill>
                <a:latin typeface="PT Serif" pitchFamily="34" charset="0"/>
                <a:ea typeface="PT Serif" pitchFamily="34" charset="-122"/>
                <a:cs typeface="PT Serif" pitchFamily="34" charset="-120"/>
              </a:rPr>
              <a:t>Capstone Final Defense Presentation</a:t>
            </a:r>
            <a:endParaRPr lang="en-US" sz="3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32861"/>
            <a:ext cx="75564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Introduction: Addressing Inefficient Manual Processes</a:t>
            </a:r>
            <a:endParaRPr lang="en-US" sz="4100" dirty="0"/>
          </a:p>
        </p:txBody>
      </p:sp>
      <p:sp>
        <p:nvSpPr>
          <p:cNvPr id="4" name="Text 1"/>
          <p:cNvSpPr/>
          <p:nvPr/>
        </p:nvSpPr>
        <p:spPr>
          <a:xfrm>
            <a:off x="6280190" y="3533061"/>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Current manual and decentralized reservation processes lead to significant challenges, including scheduling conflicts, delays in approvals, limited transparency, and inefficient resource utilization. These issues hinder productivity and create frustration for all stakeholders.</a:t>
            </a:r>
            <a:endParaRPr lang="en-US" sz="1550" dirty="0"/>
          </a:p>
        </p:txBody>
      </p:sp>
      <p:sp>
        <p:nvSpPr>
          <p:cNvPr id="5" name="Text 2"/>
          <p:cNvSpPr/>
          <p:nvPr/>
        </p:nvSpPr>
        <p:spPr>
          <a:xfrm>
            <a:off x="6280190" y="5026462"/>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Our proposed solution is a centralized, web-based Event Scheduling and Facilities Management System (ESFMS). This system is designed to support real-time availability and automated workflows, streamlining operations and enhancing overall efficiency.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0331" y="804148"/>
            <a:ext cx="4986099" cy="607338"/>
          </a:xfrm>
          <a:prstGeom prst="rect">
            <a:avLst/>
          </a:prstGeom>
          <a:noFill/>
          <a:ln/>
        </p:spPr>
        <p:txBody>
          <a:bodyPr wrap="none" lIns="0" tIns="0" rIns="0" bIns="0" rtlCol="0" anchor="t"/>
          <a:lstStyle/>
          <a:p>
            <a:pPr algn="l" indent="0" marL="0">
              <a:lnSpc>
                <a:spcPts val="4750"/>
              </a:lnSpc>
              <a:buNone/>
            </a:pPr>
            <a:r>
              <a:rPr lang="en-US" sz="3800" dirty="0">
                <a:solidFill>
                  <a:srgbClr val="020202"/>
                </a:solidFill>
                <a:latin typeface="PT Serif" pitchFamily="34" charset="0"/>
                <a:ea typeface="PT Serif" pitchFamily="34" charset="-122"/>
                <a:cs typeface="PT Serif" pitchFamily="34" charset="-120"/>
              </a:rPr>
              <a:t>Objectives of the Study</a:t>
            </a:r>
            <a:endParaRPr lang="en-US" sz="3800" dirty="0"/>
          </a:p>
        </p:txBody>
      </p:sp>
      <p:sp>
        <p:nvSpPr>
          <p:cNvPr id="3" name="Shape 1"/>
          <p:cNvSpPr/>
          <p:nvPr/>
        </p:nvSpPr>
        <p:spPr>
          <a:xfrm>
            <a:off x="740331" y="2059305"/>
            <a:ext cx="6482358" cy="1677710"/>
          </a:xfrm>
          <a:prstGeom prst="roundRect">
            <a:avLst>
              <a:gd name="adj" fmla="val 6540"/>
            </a:avLst>
          </a:prstGeom>
          <a:solidFill>
            <a:srgbClr val="FFFFFF"/>
          </a:solidFill>
          <a:ln/>
        </p:spPr>
      </p:sp>
      <p:sp>
        <p:nvSpPr>
          <p:cNvPr id="4" name="Shape 2"/>
          <p:cNvSpPr/>
          <p:nvPr/>
        </p:nvSpPr>
        <p:spPr>
          <a:xfrm>
            <a:off x="740331" y="2036445"/>
            <a:ext cx="6482358" cy="91440"/>
          </a:xfrm>
          <a:prstGeom prst="roundRect">
            <a:avLst>
              <a:gd name="adj" fmla="val 30365"/>
            </a:avLst>
          </a:prstGeom>
          <a:solidFill>
            <a:srgbClr val="E04F00"/>
          </a:solidFill>
          <a:ln/>
        </p:spPr>
      </p:sp>
      <p:sp>
        <p:nvSpPr>
          <p:cNvPr id="5" name="Shape 3"/>
          <p:cNvSpPr/>
          <p:nvPr/>
        </p:nvSpPr>
        <p:spPr>
          <a:xfrm>
            <a:off x="3703796" y="1781651"/>
            <a:ext cx="555308" cy="555308"/>
          </a:xfrm>
          <a:prstGeom prst="roundRect">
            <a:avLst>
              <a:gd name="adj" fmla="val 164665"/>
            </a:avLst>
          </a:prstGeom>
          <a:solidFill>
            <a:srgbClr val="E04F00"/>
          </a:solidFill>
          <a:ln/>
        </p:spPr>
      </p:sp>
      <p:sp>
        <p:nvSpPr>
          <p:cNvPr id="6" name="Text 4"/>
          <p:cNvSpPr/>
          <p:nvPr/>
        </p:nvSpPr>
        <p:spPr>
          <a:xfrm>
            <a:off x="3870365" y="1920478"/>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1</a:t>
            </a:r>
            <a:endParaRPr lang="en-US" sz="1700" dirty="0"/>
          </a:p>
        </p:txBody>
      </p:sp>
      <p:sp>
        <p:nvSpPr>
          <p:cNvPr id="7" name="Text 5"/>
          <p:cNvSpPr/>
          <p:nvPr/>
        </p:nvSpPr>
        <p:spPr>
          <a:xfrm>
            <a:off x="948214" y="2521982"/>
            <a:ext cx="2976682"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Develop Web-Based System</a:t>
            </a:r>
            <a:endParaRPr lang="en-US" sz="1900" dirty="0"/>
          </a:p>
        </p:txBody>
      </p:sp>
      <p:sp>
        <p:nvSpPr>
          <p:cNvPr id="8" name="Text 6"/>
          <p:cNvSpPr/>
          <p:nvPr/>
        </p:nvSpPr>
        <p:spPr>
          <a:xfrm>
            <a:off x="948214" y="2936677"/>
            <a:ext cx="6066592" cy="592455"/>
          </a:xfrm>
          <a:prstGeom prst="rect">
            <a:avLst/>
          </a:prstGeom>
          <a:noFill/>
          <a:ln/>
        </p:spPr>
        <p:txBody>
          <a:bodyPr wrap="squar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Create a comprehensive web-based scheduling and facility management system.</a:t>
            </a:r>
            <a:endParaRPr lang="en-US" sz="1450" dirty="0"/>
          </a:p>
        </p:txBody>
      </p:sp>
      <p:sp>
        <p:nvSpPr>
          <p:cNvPr id="9" name="Shape 7"/>
          <p:cNvSpPr/>
          <p:nvPr/>
        </p:nvSpPr>
        <p:spPr>
          <a:xfrm>
            <a:off x="7407712" y="2059305"/>
            <a:ext cx="6482358" cy="1677710"/>
          </a:xfrm>
          <a:prstGeom prst="roundRect">
            <a:avLst>
              <a:gd name="adj" fmla="val 6540"/>
            </a:avLst>
          </a:prstGeom>
          <a:solidFill>
            <a:srgbClr val="FFFFFF"/>
          </a:solidFill>
          <a:ln/>
        </p:spPr>
      </p:sp>
      <p:sp>
        <p:nvSpPr>
          <p:cNvPr id="10" name="Shape 8"/>
          <p:cNvSpPr/>
          <p:nvPr/>
        </p:nvSpPr>
        <p:spPr>
          <a:xfrm>
            <a:off x="7407712" y="2036445"/>
            <a:ext cx="6482358" cy="91440"/>
          </a:xfrm>
          <a:prstGeom prst="roundRect">
            <a:avLst>
              <a:gd name="adj" fmla="val 30365"/>
            </a:avLst>
          </a:prstGeom>
          <a:solidFill>
            <a:srgbClr val="E04F00"/>
          </a:solidFill>
          <a:ln/>
        </p:spPr>
      </p:sp>
      <p:sp>
        <p:nvSpPr>
          <p:cNvPr id="11" name="Shape 9"/>
          <p:cNvSpPr/>
          <p:nvPr/>
        </p:nvSpPr>
        <p:spPr>
          <a:xfrm>
            <a:off x="10371177" y="1781651"/>
            <a:ext cx="555308" cy="555308"/>
          </a:xfrm>
          <a:prstGeom prst="roundRect">
            <a:avLst>
              <a:gd name="adj" fmla="val 164665"/>
            </a:avLst>
          </a:prstGeom>
          <a:solidFill>
            <a:srgbClr val="E04F00"/>
          </a:solidFill>
          <a:ln/>
        </p:spPr>
      </p:sp>
      <p:sp>
        <p:nvSpPr>
          <p:cNvPr id="12" name="Text 10"/>
          <p:cNvSpPr/>
          <p:nvPr/>
        </p:nvSpPr>
        <p:spPr>
          <a:xfrm>
            <a:off x="10537746" y="1920478"/>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2</a:t>
            </a:r>
            <a:endParaRPr lang="en-US" sz="1700" dirty="0"/>
          </a:p>
        </p:txBody>
      </p:sp>
      <p:sp>
        <p:nvSpPr>
          <p:cNvPr id="13" name="Text 11"/>
          <p:cNvSpPr/>
          <p:nvPr/>
        </p:nvSpPr>
        <p:spPr>
          <a:xfrm>
            <a:off x="7615595" y="2521982"/>
            <a:ext cx="2429470"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Identify Limitations</a:t>
            </a:r>
            <a:endParaRPr lang="en-US" sz="1900" dirty="0"/>
          </a:p>
        </p:txBody>
      </p:sp>
      <p:sp>
        <p:nvSpPr>
          <p:cNvPr id="14" name="Text 12"/>
          <p:cNvSpPr/>
          <p:nvPr/>
        </p:nvSpPr>
        <p:spPr>
          <a:xfrm>
            <a:off x="7615595" y="2936677"/>
            <a:ext cx="6066592" cy="296228"/>
          </a:xfrm>
          <a:prstGeom prst="rect">
            <a:avLst/>
          </a:prstGeom>
          <a:noFill/>
          <a:ln/>
        </p:spPr>
        <p:txBody>
          <a:bodyPr wrap="non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Pinpoint current process limitations to inform system design.</a:t>
            </a:r>
            <a:endParaRPr lang="en-US" sz="1450" dirty="0"/>
          </a:p>
        </p:txBody>
      </p:sp>
      <p:sp>
        <p:nvSpPr>
          <p:cNvPr id="15" name="Shape 13"/>
          <p:cNvSpPr/>
          <p:nvPr/>
        </p:nvSpPr>
        <p:spPr>
          <a:xfrm>
            <a:off x="740331" y="4199692"/>
            <a:ext cx="6482358" cy="1381482"/>
          </a:xfrm>
          <a:prstGeom prst="roundRect">
            <a:avLst>
              <a:gd name="adj" fmla="val 7943"/>
            </a:avLst>
          </a:prstGeom>
          <a:solidFill>
            <a:srgbClr val="FFFFFF"/>
          </a:solidFill>
          <a:ln/>
        </p:spPr>
      </p:sp>
      <p:sp>
        <p:nvSpPr>
          <p:cNvPr id="16" name="Shape 14"/>
          <p:cNvSpPr/>
          <p:nvPr/>
        </p:nvSpPr>
        <p:spPr>
          <a:xfrm>
            <a:off x="740331" y="4176832"/>
            <a:ext cx="6482358" cy="91440"/>
          </a:xfrm>
          <a:prstGeom prst="roundRect">
            <a:avLst>
              <a:gd name="adj" fmla="val 30365"/>
            </a:avLst>
          </a:prstGeom>
          <a:solidFill>
            <a:srgbClr val="E04F00"/>
          </a:solidFill>
          <a:ln/>
        </p:spPr>
      </p:sp>
      <p:sp>
        <p:nvSpPr>
          <p:cNvPr id="17" name="Shape 15"/>
          <p:cNvSpPr/>
          <p:nvPr/>
        </p:nvSpPr>
        <p:spPr>
          <a:xfrm>
            <a:off x="3703796" y="3922038"/>
            <a:ext cx="555308" cy="555308"/>
          </a:xfrm>
          <a:prstGeom prst="roundRect">
            <a:avLst>
              <a:gd name="adj" fmla="val 164665"/>
            </a:avLst>
          </a:prstGeom>
          <a:solidFill>
            <a:srgbClr val="E04F00"/>
          </a:solidFill>
          <a:ln/>
        </p:spPr>
      </p:sp>
      <p:sp>
        <p:nvSpPr>
          <p:cNvPr id="18" name="Text 16"/>
          <p:cNvSpPr/>
          <p:nvPr/>
        </p:nvSpPr>
        <p:spPr>
          <a:xfrm>
            <a:off x="3870365" y="4060865"/>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3</a:t>
            </a:r>
            <a:endParaRPr lang="en-US" sz="1700" dirty="0"/>
          </a:p>
        </p:txBody>
      </p:sp>
      <p:sp>
        <p:nvSpPr>
          <p:cNvPr id="19" name="Text 17"/>
          <p:cNvSpPr/>
          <p:nvPr/>
        </p:nvSpPr>
        <p:spPr>
          <a:xfrm>
            <a:off x="948214" y="4662368"/>
            <a:ext cx="2646998"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Review Existing Systems</a:t>
            </a:r>
            <a:endParaRPr lang="en-US" sz="1900" dirty="0"/>
          </a:p>
        </p:txBody>
      </p:sp>
      <p:sp>
        <p:nvSpPr>
          <p:cNvPr id="20" name="Text 18"/>
          <p:cNvSpPr/>
          <p:nvPr/>
        </p:nvSpPr>
        <p:spPr>
          <a:xfrm>
            <a:off x="948214" y="5077063"/>
            <a:ext cx="6066592" cy="296228"/>
          </a:xfrm>
          <a:prstGeom prst="rect">
            <a:avLst/>
          </a:prstGeom>
          <a:noFill/>
          <a:ln/>
        </p:spPr>
        <p:txBody>
          <a:bodyPr wrap="non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Analyze existing systems and practices for best approaches.</a:t>
            </a:r>
            <a:endParaRPr lang="en-US" sz="1450" dirty="0"/>
          </a:p>
        </p:txBody>
      </p:sp>
      <p:sp>
        <p:nvSpPr>
          <p:cNvPr id="21" name="Shape 19"/>
          <p:cNvSpPr/>
          <p:nvPr/>
        </p:nvSpPr>
        <p:spPr>
          <a:xfrm>
            <a:off x="7407712" y="4199692"/>
            <a:ext cx="6482358" cy="1381482"/>
          </a:xfrm>
          <a:prstGeom prst="roundRect">
            <a:avLst>
              <a:gd name="adj" fmla="val 7943"/>
            </a:avLst>
          </a:prstGeom>
          <a:solidFill>
            <a:srgbClr val="FFFFFF"/>
          </a:solidFill>
          <a:ln/>
        </p:spPr>
      </p:sp>
      <p:sp>
        <p:nvSpPr>
          <p:cNvPr id="22" name="Shape 20"/>
          <p:cNvSpPr/>
          <p:nvPr/>
        </p:nvSpPr>
        <p:spPr>
          <a:xfrm>
            <a:off x="7407712" y="4176832"/>
            <a:ext cx="6482358" cy="91440"/>
          </a:xfrm>
          <a:prstGeom prst="roundRect">
            <a:avLst>
              <a:gd name="adj" fmla="val 30365"/>
            </a:avLst>
          </a:prstGeom>
          <a:solidFill>
            <a:srgbClr val="E04F00"/>
          </a:solidFill>
          <a:ln/>
        </p:spPr>
      </p:sp>
      <p:sp>
        <p:nvSpPr>
          <p:cNvPr id="23" name="Shape 21"/>
          <p:cNvSpPr/>
          <p:nvPr/>
        </p:nvSpPr>
        <p:spPr>
          <a:xfrm>
            <a:off x="10371177" y="3922038"/>
            <a:ext cx="555308" cy="555308"/>
          </a:xfrm>
          <a:prstGeom prst="roundRect">
            <a:avLst>
              <a:gd name="adj" fmla="val 164665"/>
            </a:avLst>
          </a:prstGeom>
          <a:solidFill>
            <a:srgbClr val="E04F00"/>
          </a:solidFill>
          <a:ln/>
        </p:spPr>
      </p:sp>
      <p:sp>
        <p:nvSpPr>
          <p:cNvPr id="24" name="Text 22"/>
          <p:cNvSpPr/>
          <p:nvPr/>
        </p:nvSpPr>
        <p:spPr>
          <a:xfrm>
            <a:off x="10537746" y="4060865"/>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4</a:t>
            </a:r>
            <a:endParaRPr lang="en-US" sz="1700" dirty="0"/>
          </a:p>
        </p:txBody>
      </p:sp>
      <p:sp>
        <p:nvSpPr>
          <p:cNvPr id="25" name="Text 23"/>
          <p:cNvSpPr/>
          <p:nvPr/>
        </p:nvSpPr>
        <p:spPr>
          <a:xfrm>
            <a:off x="7615595" y="4662368"/>
            <a:ext cx="3528179"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Secure &amp; User-Friendly Platform</a:t>
            </a:r>
            <a:endParaRPr lang="en-US" sz="1900" dirty="0"/>
          </a:p>
        </p:txBody>
      </p:sp>
      <p:sp>
        <p:nvSpPr>
          <p:cNvPr id="26" name="Text 24"/>
          <p:cNvSpPr/>
          <p:nvPr/>
        </p:nvSpPr>
        <p:spPr>
          <a:xfrm>
            <a:off x="7615595" y="5077063"/>
            <a:ext cx="6066592" cy="296228"/>
          </a:xfrm>
          <a:prstGeom prst="rect">
            <a:avLst/>
          </a:prstGeom>
          <a:noFill/>
          <a:ln/>
        </p:spPr>
        <p:txBody>
          <a:bodyPr wrap="non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Design and develop a secure, intuitive, and user-friendly platform.</a:t>
            </a:r>
            <a:endParaRPr lang="en-US" sz="1450" dirty="0"/>
          </a:p>
        </p:txBody>
      </p:sp>
      <p:sp>
        <p:nvSpPr>
          <p:cNvPr id="27" name="Shape 25"/>
          <p:cNvSpPr/>
          <p:nvPr/>
        </p:nvSpPr>
        <p:spPr>
          <a:xfrm>
            <a:off x="740331" y="6043851"/>
            <a:ext cx="6482358" cy="1381482"/>
          </a:xfrm>
          <a:prstGeom prst="roundRect">
            <a:avLst>
              <a:gd name="adj" fmla="val 7943"/>
            </a:avLst>
          </a:prstGeom>
          <a:solidFill>
            <a:srgbClr val="FFFFFF"/>
          </a:solidFill>
          <a:ln/>
        </p:spPr>
      </p:sp>
      <p:sp>
        <p:nvSpPr>
          <p:cNvPr id="28" name="Shape 26"/>
          <p:cNvSpPr/>
          <p:nvPr/>
        </p:nvSpPr>
        <p:spPr>
          <a:xfrm>
            <a:off x="740331" y="6020991"/>
            <a:ext cx="6482358" cy="91440"/>
          </a:xfrm>
          <a:prstGeom prst="roundRect">
            <a:avLst>
              <a:gd name="adj" fmla="val 30365"/>
            </a:avLst>
          </a:prstGeom>
          <a:solidFill>
            <a:srgbClr val="E04F00"/>
          </a:solidFill>
          <a:ln/>
        </p:spPr>
      </p:sp>
      <p:sp>
        <p:nvSpPr>
          <p:cNvPr id="29" name="Shape 27"/>
          <p:cNvSpPr/>
          <p:nvPr/>
        </p:nvSpPr>
        <p:spPr>
          <a:xfrm>
            <a:off x="3703796" y="5766197"/>
            <a:ext cx="555308" cy="555308"/>
          </a:xfrm>
          <a:prstGeom prst="roundRect">
            <a:avLst>
              <a:gd name="adj" fmla="val 164665"/>
            </a:avLst>
          </a:prstGeom>
          <a:solidFill>
            <a:srgbClr val="E04F00"/>
          </a:solidFill>
          <a:ln/>
        </p:spPr>
      </p:sp>
      <p:sp>
        <p:nvSpPr>
          <p:cNvPr id="30" name="Text 28"/>
          <p:cNvSpPr/>
          <p:nvPr/>
        </p:nvSpPr>
        <p:spPr>
          <a:xfrm>
            <a:off x="3870365" y="5905024"/>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5</a:t>
            </a:r>
            <a:endParaRPr lang="en-US" sz="1700" dirty="0"/>
          </a:p>
        </p:txBody>
      </p:sp>
      <p:sp>
        <p:nvSpPr>
          <p:cNvPr id="31" name="Text 29"/>
          <p:cNvSpPr/>
          <p:nvPr/>
        </p:nvSpPr>
        <p:spPr>
          <a:xfrm>
            <a:off x="948214" y="6506528"/>
            <a:ext cx="3162657"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Test Usability &amp; Performance</a:t>
            </a:r>
            <a:endParaRPr lang="en-US" sz="1900" dirty="0"/>
          </a:p>
        </p:txBody>
      </p:sp>
      <p:sp>
        <p:nvSpPr>
          <p:cNvPr id="32" name="Text 30"/>
          <p:cNvSpPr/>
          <p:nvPr/>
        </p:nvSpPr>
        <p:spPr>
          <a:xfrm>
            <a:off x="948214" y="6921222"/>
            <a:ext cx="6066592" cy="296228"/>
          </a:xfrm>
          <a:prstGeom prst="rect">
            <a:avLst/>
          </a:prstGeom>
          <a:noFill/>
          <a:ln/>
        </p:spPr>
        <p:txBody>
          <a:bodyPr wrap="non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Rigorously test the system for usability and optimal performance.</a:t>
            </a:r>
            <a:endParaRPr lang="en-US" sz="1450" dirty="0"/>
          </a:p>
        </p:txBody>
      </p:sp>
      <p:sp>
        <p:nvSpPr>
          <p:cNvPr id="33" name="Shape 31"/>
          <p:cNvSpPr/>
          <p:nvPr/>
        </p:nvSpPr>
        <p:spPr>
          <a:xfrm>
            <a:off x="7407712" y="6043851"/>
            <a:ext cx="6482358" cy="1381482"/>
          </a:xfrm>
          <a:prstGeom prst="roundRect">
            <a:avLst>
              <a:gd name="adj" fmla="val 7943"/>
            </a:avLst>
          </a:prstGeom>
          <a:solidFill>
            <a:srgbClr val="FFFFFF"/>
          </a:solidFill>
          <a:ln/>
        </p:spPr>
      </p:sp>
      <p:sp>
        <p:nvSpPr>
          <p:cNvPr id="34" name="Shape 32"/>
          <p:cNvSpPr/>
          <p:nvPr/>
        </p:nvSpPr>
        <p:spPr>
          <a:xfrm>
            <a:off x="7407712" y="6020991"/>
            <a:ext cx="6482358" cy="91440"/>
          </a:xfrm>
          <a:prstGeom prst="roundRect">
            <a:avLst>
              <a:gd name="adj" fmla="val 30365"/>
            </a:avLst>
          </a:prstGeom>
          <a:solidFill>
            <a:srgbClr val="E04F00"/>
          </a:solidFill>
          <a:ln/>
        </p:spPr>
      </p:sp>
      <p:sp>
        <p:nvSpPr>
          <p:cNvPr id="35" name="Shape 33"/>
          <p:cNvSpPr/>
          <p:nvPr/>
        </p:nvSpPr>
        <p:spPr>
          <a:xfrm>
            <a:off x="10371177" y="5766197"/>
            <a:ext cx="555308" cy="555308"/>
          </a:xfrm>
          <a:prstGeom prst="roundRect">
            <a:avLst>
              <a:gd name="adj" fmla="val 164665"/>
            </a:avLst>
          </a:prstGeom>
          <a:solidFill>
            <a:srgbClr val="E04F00"/>
          </a:solidFill>
          <a:ln/>
        </p:spPr>
      </p:sp>
      <p:sp>
        <p:nvSpPr>
          <p:cNvPr id="36" name="Text 34"/>
          <p:cNvSpPr/>
          <p:nvPr/>
        </p:nvSpPr>
        <p:spPr>
          <a:xfrm>
            <a:off x="10537746" y="5905024"/>
            <a:ext cx="222052" cy="277654"/>
          </a:xfrm>
          <a:prstGeom prst="rect">
            <a:avLst/>
          </a:prstGeom>
          <a:noFill/>
          <a:ln/>
        </p:spPr>
        <p:txBody>
          <a:bodyPr wrap="none" lIns="0" tIns="0" rIns="0" bIns="0" rtlCol="0" anchor="t"/>
          <a:lstStyle/>
          <a:p>
            <a:pPr algn="l" indent="0" marL="0">
              <a:lnSpc>
                <a:spcPts val="2750"/>
              </a:lnSpc>
              <a:buNone/>
            </a:pPr>
            <a:r>
              <a:rPr lang="en-US" sz="1700" dirty="0">
                <a:solidFill>
                  <a:srgbClr val="FFFFFF"/>
                </a:solidFill>
                <a:latin typeface="PT Serif" pitchFamily="34" charset="0"/>
                <a:ea typeface="PT Serif" pitchFamily="34" charset="-122"/>
                <a:cs typeface="PT Serif" pitchFamily="34" charset="-120"/>
              </a:rPr>
              <a:t>6</a:t>
            </a:r>
            <a:endParaRPr lang="en-US" sz="1700" dirty="0"/>
          </a:p>
        </p:txBody>
      </p:sp>
      <p:sp>
        <p:nvSpPr>
          <p:cNvPr id="37" name="Text 35"/>
          <p:cNvSpPr/>
          <p:nvPr/>
        </p:nvSpPr>
        <p:spPr>
          <a:xfrm>
            <a:off x="7615595" y="6506528"/>
            <a:ext cx="2429470" cy="303728"/>
          </a:xfrm>
          <a:prstGeom prst="rect">
            <a:avLst/>
          </a:prstGeom>
          <a:noFill/>
          <a:ln/>
        </p:spPr>
        <p:txBody>
          <a:bodyPr wrap="none" lIns="0" tIns="0" rIns="0" bIns="0" rtlCol="0" anchor="t"/>
          <a:lstStyle/>
          <a:p>
            <a:pPr algn="l" indent="0" marL="0">
              <a:lnSpc>
                <a:spcPts val="2350"/>
              </a:lnSpc>
              <a:buNone/>
            </a:pPr>
            <a:r>
              <a:rPr lang="en-US" sz="1900" dirty="0">
                <a:solidFill>
                  <a:srgbClr val="383838"/>
                </a:solidFill>
                <a:latin typeface="PT Serif" pitchFamily="34" charset="0"/>
                <a:ea typeface="PT Serif" pitchFamily="34" charset="-122"/>
                <a:cs typeface="PT Serif" pitchFamily="34" charset="-120"/>
              </a:rPr>
              <a:t>Evaluate Effectiveness</a:t>
            </a:r>
            <a:endParaRPr lang="en-US" sz="1900" dirty="0"/>
          </a:p>
        </p:txBody>
      </p:sp>
      <p:sp>
        <p:nvSpPr>
          <p:cNvPr id="38" name="Text 36"/>
          <p:cNvSpPr/>
          <p:nvPr/>
        </p:nvSpPr>
        <p:spPr>
          <a:xfrm>
            <a:off x="7615595" y="6921222"/>
            <a:ext cx="6066592" cy="296228"/>
          </a:xfrm>
          <a:prstGeom prst="rect">
            <a:avLst/>
          </a:prstGeom>
          <a:noFill/>
          <a:ln/>
        </p:spPr>
        <p:txBody>
          <a:bodyPr wrap="none" lIns="0" tIns="0" rIns="0" bIns="0" rtlCol="0" anchor="t"/>
          <a:lstStyle/>
          <a:p>
            <a:pPr algn="l" indent="0" marL="0">
              <a:lnSpc>
                <a:spcPts val="2300"/>
              </a:lnSpc>
              <a:buNone/>
            </a:pPr>
            <a:r>
              <a:rPr lang="en-US" sz="1450" dirty="0">
                <a:solidFill>
                  <a:srgbClr val="383838"/>
                </a:solidFill>
                <a:latin typeface="DM Sans" pitchFamily="34" charset="0"/>
                <a:ea typeface="DM Sans" pitchFamily="34" charset="-122"/>
                <a:cs typeface="DM Sans" pitchFamily="34" charset="-120"/>
              </a:rPr>
              <a:t>Assess the overall effectiveness of the developed system.</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7829" y="500301"/>
            <a:ext cx="8400336" cy="597098"/>
          </a:xfrm>
          <a:prstGeom prst="rect">
            <a:avLst/>
          </a:prstGeom>
          <a:noFill/>
          <a:ln/>
        </p:spPr>
        <p:txBody>
          <a:bodyPr wrap="none" lIns="0" tIns="0" rIns="0" bIns="0" rtlCol="0" anchor="t"/>
          <a:lstStyle/>
          <a:p>
            <a:pPr algn="l" indent="0" marL="0">
              <a:lnSpc>
                <a:spcPts val="4700"/>
              </a:lnSpc>
              <a:buNone/>
            </a:pPr>
            <a:r>
              <a:rPr lang="en-US" sz="3750" dirty="0">
                <a:solidFill>
                  <a:srgbClr val="020202"/>
                </a:solidFill>
                <a:latin typeface="PT Serif" pitchFamily="34" charset="0"/>
                <a:ea typeface="PT Serif" pitchFamily="34" charset="-122"/>
                <a:cs typeface="PT Serif" pitchFamily="34" charset="-120"/>
              </a:rPr>
              <a:t>Significance of the Study: Broad Impact</a:t>
            </a:r>
            <a:endParaRPr lang="en-US" sz="37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6052" y="1580436"/>
            <a:ext cx="272891" cy="272891"/>
          </a:xfrm>
          <a:prstGeom prst="rect">
            <a:avLst/>
          </a:prstGeom>
        </p:spPr>
      </p:pic>
      <p:sp>
        <p:nvSpPr>
          <p:cNvPr id="4" name="Text 1"/>
          <p:cNvSpPr/>
          <p:nvPr/>
        </p:nvSpPr>
        <p:spPr>
          <a:xfrm>
            <a:off x="1319093" y="1574959"/>
            <a:ext cx="2388156" cy="298490"/>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T Serif" pitchFamily="34" charset="0"/>
                <a:ea typeface="PT Serif" pitchFamily="34" charset="-122"/>
                <a:cs typeface="PT Serif" pitchFamily="34" charset="-120"/>
              </a:rPr>
              <a:t>Students</a:t>
            </a:r>
            <a:endParaRPr lang="en-US" sz="1850" dirty="0"/>
          </a:p>
        </p:txBody>
      </p:sp>
      <p:sp>
        <p:nvSpPr>
          <p:cNvPr id="5" name="Text 2"/>
          <p:cNvSpPr/>
          <p:nvPr/>
        </p:nvSpPr>
        <p:spPr>
          <a:xfrm>
            <a:off x="1319093" y="2055376"/>
            <a:ext cx="5774174" cy="290989"/>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Improved access to facilities and faster processing of requests.</a:t>
            </a:r>
            <a:endParaRPr lang="en-US" sz="14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052" y="2715697"/>
            <a:ext cx="272891" cy="272891"/>
          </a:xfrm>
          <a:prstGeom prst="rect">
            <a:avLst/>
          </a:prstGeom>
        </p:spPr>
      </p:pic>
      <p:sp>
        <p:nvSpPr>
          <p:cNvPr id="7" name="Text 3"/>
          <p:cNvSpPr/>
          <p:nvPr/>
        </p:nvSpPr>
        <p:spPr>
          <a:xfrm>
            <a:off x="1319093" y="2710220"/>
            <a:ext cx="2388156" cy="298490"/>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T Serif" pitchFamily="34" charset="0"/>
                <a:ea typeface="PT Serif" pitchFamily="34" charset="-122"/>
                <a:cs typeface="PT Serif" pitchFamily="34" charset="-120"/>
              </a:rPr>
              <a:t>Faculty</a:t>
            </a:r>
            <a:endParaRPr lang="en-US" sz="1850" dirty="0"/>
          </a:p>
        </p:txBody>
      </p:sp>
      <p:sp>
        <p:nvSpPr>
          <p:cNvPr id="8" name="Text 4"/>
          <p:cNvSpPr/>
          <p:nvPr/>
        </p:nvSpPr>
        <p:spPr>
          <a:xfrm>
            <a:off x="1319093" y="3190637"/>
            <a:ext cx="5774174" cy="290989"/>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Efficient scheduling for academic and extracurricular activities.</a:t>
            </a:r>
            <a:endParaRPr lang="en-US" sz="14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052" y="3850958"/>
            <a:ext cx="272891" cy="272891"/>
          </a:xfrm>
          <a:prstGeom prst="rect">
            <a:avLst/>
          </a:prstGeom>
        </p:spPr>
      </p:pic>
      <p:sp>
        <p:nvSpPr>
          <p:cNvPr id="10" name="Text 5"/>
          <p:cNvSpPr/>
          <p:nvPr/>
        </p:nvSpPr>
        <p:spPr>
          <a:xfrm>
            <a:off x="1319093" y="3845481"/>
            <a:ext cx="2388156" cy="298490"/>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T Serif" pitchFamily="34" charset="0"/>
                <a:ea typeface="PT Serif" pitchFamily="34" charset="-122"/>
                <a:cs typeface="PT Serif" pitchFamily="34" charset="-120"/>
              </a:rPr>
              <a:t>Administrators</a:t>
            </a:r>
            <a:endParaRPr lang="en-US" sz="1850" dirty="0"/>
          </a:p>
        </p:txBody>
      </p:sp>
      <p:sp>
        <p:nvSpPr>
          <p:cNvPr id="11" name="Text 6"/>
          <p:cNvSpPr/>
          <p:nvPr/>
        </p:nvSpPr>
        <p:spPr>
          <a:xfrm>
            <a:off x="1319093" y="4325898"/>
            <a:ext cx="5774174" cy="581978"/>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Centralized management, enhanced oversight, and streamlined reporting.</a:t>
            </a:r>
            <a:endParaRPr lang="en-US" sz="140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2975" y="1580436"/>
            <a:ext cx="272891" cy="272891"/>
          </a:xfrm>
          <a:prstGeom prst="rect">
            <a:avLst/>
          </a:prstGeom>
        </p:spPr>
      </p:pic>
      <p:sp>
        <p:nvSpPr>
          <p:cNvPr id="13" name="Text 7"/>
          <p:cNvSpPr/>
          <p:nvPr/>
        </p:nvSpPr>
        <p:spPr>
          <a:xfrm>
            <a:off x="8136017" y="1574959"/>
            <a:ext cx="2388156" cy="298490"/>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T Serif" pitchFamily="34" charset="0"/>
                <a:ea typeface="PT Serif" pitchFamily="34" charset="-122"/>
                <a:cs typeface="PT Serif" pitchFamily="34" charset="-120"/>
              </a:rPr>
              <a:t>External Guests</a:t>
            </a:r>
            <a:endParaRPr lang="en-US" sz="1850" dirty="0"/>
          </a:p>
        </p:txBody>
      </p:sp>
      <p:sp>
        <p:nvSpPr>
          <p:cNvPr id="14" name="Text 8"/>
          <p:cNvSpPr/>
          <p:nvPr/>
        </p:nvSpPr>
        <p:spPr>
          <a:xfrm>
            <a:off x="8136017" y="2055376"/>
            <a:ext cx="5774174" cy="290989"/>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Clearer reservation procedures and improved experience.</a:t>
            </a:r>
            <a:endParaRPr lang="en-US" sz="140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2975" y="2715697"/>
            <a:ext cx="272891" cy="272891"/>
          </a:xfrm>
          <a:prstGeom prst="rect">
            <a:avLst/>
          </a:prstGeom>
        </p:spPr>
      </p:pic>
      <p:sp>
        <p:nvSpPr>
          <p:cNvPr id="16" name="Text 9"/>
          <p:cNvSpPr/>
          <p:nvPr/>
        </p:nvSpPr>
        <p:spPr>
          <a:xfrm>
            <a:off x="8136017" y="2710220"/>
            <a:ext cx="2388156" cy="298490"/>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T Serif" pitchFamily="34" charset="0"/>
                <a:ea typeface="PT Serif" pitchFamily="34" charset="-122"/>
                <a:cs typeface="PT Serif" pitchFamily="34" charset="-120"/>
              </a:rPr>
              <a:t>Institution</a:t>
            </a:r>
            <a:endParaRPr lang="en-US" sz="1850" dirty="0"/>
          </a:p>
        </p:txBody>
      </p:sp>
      <p:sp>
        <p:nvSpPr>
          <p:cNvPr id="17" name="Text 10"/>
          <p:cNvSpPr/>
          <p:nvPr/>
        </p:nvSpPr>
        <p:spPr>
          <a:xfrm>
            <a:off x="8136017" y="3190637"/>
            <a:ext cx="5774174" cy="290989"/>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Optimized facility utilization and resource allocation.</a:t>
            </a:r>
            <a:endParaRPr lang="en-US" sz="1400" dirty="0"/>
          </a:p>
        </p:txBody>
      </p:sp>
      <p:pic>
        <p:nvPicPr>
          <p:cNvPr id="18" name="Image 5" descr="preencoded.png">    </p:cNvPr>
          <p:cNvPicPr>
            <a:picLocks noChangeAspect="1"/>
          </p:cNvPicPr>
          <p:nvPr/>
        </p:nvPicPr>
        <p:blipFill>
          <a:blip r:embed="rId11"/>
          <a:stretch>
            <a:fillRect/>
          </a:stretch>
        </p:blipFill>
        <p:spPr>
          <a:xfrm>
            <a:off x="7544752" y="3686294"/>
            <a:ext cx="6365438" cy="42424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91690"/>
            <a:ext cx="75564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Locale of the Study: Central Philippine Adventist College</a:t>
            </a:r>
            <a:endParaRPr lang="en-US" sz="4100" dirty="0"/>
          </a:p>
        </p:txBody>
      </p:sp>
      <p:sp>
        <p:nvSpPr>
          <p:cNvPr id="4" name="Text 1"/>
          <p:cNvSpPr/>
          <p:nvPr/>
        </p:nvSpPr>
        <p:spPr>
          <a:xfrm>
            <a:off x="6280190" y="3691890"/>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Our study focuses on the Central Philippine Adventist College (CPAC), located in Murcia, Negros Occidental. CPAC boasts a variety of facilities, including classrooms, laboratories, a gymnasium, auditorium, church, and various outdoor venues.</a:t>
            </a:r>
            <a:endParaRPr lang="en-US" sz="1550" dirty="0"/>
          </a:p>
        </p:txBody>
      </p:sp>
      <p:sp>
        <p:nvSpPr>
          <p:cNvPr id="5" name="Text 2"/>
          <p:cNvSpPr/>
          <p:nvPr/>
        </p:nvSpPr>
        <p:spPr>
          <a:xfrm>
            <a:off x="6280190" y="5185291"/>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The developed system aims to significantly improve the scheduling and management of these diverse facilities, ensuring more efficient use and accessibility for the entire college community.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2025-11-26T17:05:29Z</dcterms:created>
  <dcterms:modified xsi:type="dcterms:W3CDTF">2025-11-26T17:05:29Z</dcterms:modified>
</cp:coreProperties>
</file>